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7"/>
  </p:notesMasterIdLst>
  <p:sldIdLst>
    <p:sldId id="258" r:id="rId2"/>
    <p:sldId id="257" r:id="rId3"/>
    <p:sldId id="259" r:id="rId4"/>
    <p:sldId id="264" r:id="rId5"/>
    <p:sldId id="265" r:id="rId6"/>
    <p:sldId id="283" r:id="rId7"/>
    <p:sldId id="284" r:id="rId8"/>
    <p:sldId id="266" r:id="rId9"/>
    <p:sldId id="285" r:id="rId10"/>
    <p:sldId id="286" r:id="rId11"/>
    <p:sldId id="287" r:id="rId12"/>
    <p:sldId id="267" r:id="rId13"/>
    <p:sldId id="288" r:id="rId14"/>
    <p:sldId id="289" r:id="rId15"/>
    <p:sldId id="268" r:id="rId16"/>
    <p:sldId id="269" r:id="rId17"/>
    <p:sldId id="290" r:id="rId18"/>
    <p:sldId id="291" r:id="rId19"/>
    <p:sldId id="260" r:id="rId20"/>
    <p:sldId id="270" r:id="rId21"/>
    <p:sldId id="292" r:id="rId22"/>
    <p:sldId id="293" r:id="rId23"/>
    <p:sldId id="294" r:id="rId24"/>
    <p:sldId id="295" r:id="rId25"/>
    <p:sldId id="273" r:id="rId26"/>
    <p:sldId id="296" r:id="rId27"/>
    <p:sldId id="297" r:id="rId28"/>
    <p:sldId id="274" r:id="rId29"/>
    <p:sldId id="298" r:id="rId30"/>
    <p:sldId id="272" r:id="rId31"/>
    <p:sldId id="271" r:id="rId32"/>
    <p:sldId id="261" r:id="rId33"/>
    <p:sldId id="275" r:id="rId34"/>
    <p:sldId id="299" r:id="rId35"/>
    <p:sldId id="301" r:id="rId36"/>
    <p:sldId id="278" r:id="rId37"/>
    <p:sldId id="300" r:id="rId38"/>
    <p:sldId id="302" r:id="rId39"/>
    <p:sldId id="303" r:id="rId40"/>
    <p:sldId id="277" r:id="rId41"/>
    <p:sldId id="304" r:id="rId42"/>
    <p:sldId id="305" r:id="rId43"/>
    <p:sldId id="276" r:id="rId44"/>
    <p:sldId id="262" r:id="rId45"/>
    <p:sldId id="281" r:id="rId46"/>
    <p:sldId id="282" r:id="rId47"/>
    <p:sldId id="306" r:id="rId48"/>
    <p:sldId id="263" r:id="rId49"/>
    <p:sldId id="280" r:id="rId50"/>
    <p:sldId id="307" r:id="rId51"/>
    <p:sldId id="308" r:id="rId52"/>
    <p:sldId id="279" r:id="rId53"/>
    <p:sldId id="309" r:id="rId54"/>
    <p:sldId id="310" r:id="rId55"/>
    <p:sldId id="311" r:id="rId5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510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38" autoAdjust="0"/>
    <p:restoredTop sz="94726" autoAdjust="0"/>
  </p:normalViewPr>
  <p:slideViewPr>
    <p:cSldViewPr>
      <p:cViewPr>
        <p:scale>
          <a:sx n="77" d="100"/>
          <a:sy n="77" d="100"/>
        </p:scale>
        <p:origin x="-94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32" y="-7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E37F0-2D18-4F53-8A74-EB00A6BF09E7}" type="datetimeFigureOut">
              <a:rPr lang="en-US" smtClean="0"/>
              <a:pPr/>
              <a:t>1/13/2016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099912-A9CC-4B93-A77C-2D52196DCE8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099912-A9CC-4B93-A77C-2D52196DCE8D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1"/>
          <p:cNvSpPr/>
          <p:nvPr/>
        </p:nvSpPr>
        <p:spPr>
          <a:xfrm>
            <a:off x="0" y="6324600"/>
            <a:ext cx="9144000" cy="533400"/>
          </a:xfrm>
          <a:prstGeom prst="rect">
            <a:avLst/>
          </a:prstGeom>
          <a:solidFill>
            <a:srgbClr val="2BA182"/>
          </a:solidFill>
          <a:ln>
            <a:solidFill>
              <a:srgbClr val="1E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228600"/>
            <a:ext cx="14478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13"/>
          <p:cNvSpPr txBox="1"/>
          <p:nvPr/>
        </p:nvSpPr>
        <p:spPr>
          <a:xfrm>
            <a:off x="0" y="3048000"/>
            <a:ext cx="9144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400" b="1" dirty="0">
                <a:solidFill>
                  <a:srgbClr val="2BA1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Concepts </a:t>
            </a:r>
            <a:r>
              <a:rPr lang="en-US" sz="5400" b="1" dirty="0" smtClean="0">
                <a:solidFill>
                  <a:srgbClr val="2BA1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endParaRPr lang="en-US" sz="5400" b="1" dirty="0">
              <a:solidFill>
                <a:srgbClr val="2BA1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" y="1225550"/>
            <a:ext cx="9143998" cy="14700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71499"/>
            <a:ext cx="91440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2BA182"/>
              </a:buClr>
              <a:defRPr/>
            </a:lvl1pPr>
            <a:lvl2pPr>
              <a:buClr>
                <a:srgbClr val="2BA182"/>
              </a:buClr>
              <a:defRPr/>
            </a:lvl2pPr>
            <a:lvl3pPr>
              <a:buClr>
                <a:srgbClr val="2BA182"/>
              </a:buClr>
              <a:defRPr/>
            </a:lvl3pPr>
            <a:lvl4pPr>
              <a:buClr>
                <a:srgbClr val="2BA182"/>
              </a:buClr>
              <a:defRPr/>
            </a:lvl4pPr>
            <a:lvl5pPr>
              <a:buClr>
                <a:srgbClr val="2BA182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solidFill>
            <a:srgbClr val="2BA182"/>
          </a:solidFill>
          <a:ln/>
        </p:spPr>
        <p:txBody>
          <a:bodyPr/>
          <a:lstStyle>
            <a:lvl1pPr>
              <a:defRPr/>
            </a:lvl1pPr>
          </a:lstStyle>
          <a:p>
            <a:fld id="{4DA5710D-FC51-4851-87E3-5D7F1104A8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A5710D-FC51-4851-87E3-5D7F1104A8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5050" y="1511300"/>
            <a:ext cx="4298950" cy="4614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A5710D-FC51-4851-87E3-5D7F1104A8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A5710D-FC51-4851-87E3-5D7F1104A8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A5710D-FC51-4851-87E3-5D7F1104A8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A5710D-FC51-4851-87E3-5D7F1104A8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A5710D-FC51-4851-87E3-5D7F1104A8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A5710D-FC51-4851-87E3-5D7F1104A8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A5710D-FC51-4851-87E3-5D7F1104A8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425" y="371475"/>
            <a:ext cx="2187575" cy="57546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3700" y="371475"/>
            <a:ext cx="6410325" cy="57546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A5710D-FC51-4851-87E3-5D7F1104A8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71475"/>
            <a:ext cx="8340725" cy="1047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>
            <a:lvl1pPr>
              <a:buClr>
                <a:srgbClr val="1E8453"/>
              </a:buClr>
              <a:defRPr/>
            </a:lvl1pPr>
            <a:lvl2pPr>
              <a:buClr>
                <a:srgbClr val="1E8453"/>
              </a:buClr>
              <a:defRPr/>
            </a:lvl2pPr>
            <a:lvl3pPr>
              <a:buClr>
                <a:srgbClr val="1E8453"/>
              </a:buClr>
              <a:defRPr/>
            </a:lvl3pPr>
            <a:lvl4pPr>
              <a:buClr>
                <a:srgbClr val="1E8453"/>
              </a:buClr>
              <a:defRPr/>
            </a:lvl4pPr>
            <a:lvl5pPr>
              <a:buClr>
                <a:srgbClr val="1E8453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5050" y="1511300"/>
            <a:ext cx="4298950" cy="4614863"/>
          </a:xfrm>
        </p:spPr>
        <p:txBody>
          <a:bodyPr/>
          <a:lstStyle>
            <a:lvl1pPr>
              <a:buClr>
                <a:srgbClr val="1E8453"/>
              </a:buClr>
              <a:defRPr/>
            </a:lvl1pPr>
            <a:lvl2pPr>
              <a:buClr>
                <a:srgbClr val="1E8453"/>
              </a:buClr>
              <a:defRPr/>
            </a:lvl2pPr>
            <a:lvl3pPr>
              <a:buClr>
                <a:srgbClr val="1E8453"/>
              </a:buClr>
              <a:defRPr/>
            </a:lvl3pPr>
            <a:lvl4pPr>
              <a:buClr>
                <a:srgbClr val="1E8453"/>
              </a:buClr>
              <a:defRPr/>
            </a:lvl4pPr>
            <a:lvl5pPr>
              <a:buClr>
                <a:srgbClr val="1E8453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A5710D-FC51-4851-87E3-5D7F1104A8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71475"/>
            <a:ext cx="8340725" cy="1047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45050" y="1511300"/>
            <a:ext cx="4298950" cy="22304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45050" y="3894138"/>
            <a:ext cx="4298950" cy="22320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A5710D-FC51-4851-87E3-5D7F1104A8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1463675"/>
          </a:xfrm>
          <a:prstGeom prst="rect">
            <a:avLst/>
          </a:prstGeom>
          <a:solidFill>
            <a:srgbClr val="2BA182"/>
          </a:solidFill>
          <a:ln>
            <a:solidFill>
              <a:srgbClr val="2BA1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41667" name="Rectangle 3"/>
          <p:cNvSpPr>
            <a:spLocks noChangeArrowheads="1"/>
          </p:cNvSpPr>
          <p:nvPr/>
        </p:nvSpPr>
        <p:spPr bwMode="auto">
          <a:xfrm>
            <a:off x="0" y="6372225"/>
            <a:ext cx="9144000" cy="485775"/>
          </a:xfrm>
          <a:prstGeom prst="rect">
            <a:avLst/>
          </a:prstGeom>
          <a:solidFill>
            <a:srgbClr val="2BA182"/>
          </a:solidFill>
          <a:ln w="9525">
            <a:solidFill>
              <a:srgbClr val="1E845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1668" name="Rectangle 4"/>
          <p:cNvSpPr>
            <a:spLocks noChangeArrowheads="1"/>
          </p:cNvSpPr>
          <p:nvPr/>
        </p:nvSpPr>
        <p:spPr bwMode="auto">
          <a:xfrm>
            <a:off x="782638" y="338138"/>
            <a:ext cx="8380412" cy="1225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803275" y="371475"/>
            <a:ext cx="83407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dirty="0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3700" y="1511300"/>
            <a:ext cx="8750300" cy="461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dirty="0" smtClean="0"/>
          </a:p>
        </p:txBody>
      </p:sp>
      <p:sp>
        <p:nvSpPr>
          <p:cNvPr id="24167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81750"/>
            <a:ext cx="700246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chemeClr val="bg1"/>
                </a:solidFill>
                <a:cs typeface="Arial" charset="0"/>
              </a:defRPr>
            </a:lvl1pPr>
          </a:lstStyle>
          <a:p>
            <a:endParaRPr lang="en-US"/>
          </a:p>
        </p:txBody>
      </p:sp>
      <p:sp>
        <p:nvSpPr>
          <p:cNvPr id="24167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81750"/>
            <a:ext cx="2133600" cy="476250"/>
          </a:xfrm>
          <a:prstGeom prst="rect">
            <a:avLst/>
          </a:prstGeom>
          <a:solidFill>
            <a:srgbClr val="2BA18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solidFill>
                  <a:schemeClr val="bg1"/>
                </a:solidFill>
                <a:latin typeface="Arial Narrow" pitchFamily="34" charset="0"/>
                <a:cs typeface="+mn-cs"/>
              </a:defRPr>
            </a:lvl1pPr>
          </a:lstStyle>
          <a:p>
            <a:fld id="{4DA5710D-FC51-4851-87E3-5D7F1104A8D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1673" name="Rectangle 9"/>
          <p:cNvSpPr>
            <a:spLocks noChangeArrowheads="1"/>
          </p:cNvSpPr>
          <p:nvPr/>
        </p:nvSpPr>
        <p:spPr bwMode="auto">
          <a:xfrm>
            <a:off x="781050" y="200025"/>
            <a:ext cx="8362950" cy="142875"/>
          </a:xfrm>
          <a:prstGeom prst="rect">
            <a:avLst/>
          </a:prstGeom>
          <a:solidFill>
            <a:srgbClr val="E7F3BB"/>
          </a:solidFill>
          <a:ln w="9525">
            <a:solidFill>
              <a:srgbClr val="E7F3BB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1674" name="Text Box 10"/>
          <p:cNvSpPr txBox="1">
            <a:spLocks noChangeArrowheads="1"/>
          </p:cNvSpPr>
          <p:nvPr/>
        </p:nvSpPr>
        <p:spPr bwMode="auto">
          <a:xfrm>
            <a:off x="0" y="317500"/>
            <a:ext cx="762000" cy="823913"/>
          </a:xfrm>
          <a:prstGeom prst="rect">
            <a:avLst/>
          </a:prstGeom>
          <a:solidFill>
            <a:srgbClr val="2BA18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800" b="1" dirty="0">
                <a:solidFill>
                  <a:schemeClr val="bg1"/>
                </a:solidFill>
                <a:latin typeface="Arial Narrow" pitchFamily="34" charset="0"/>
                <a:cs typeface="+mn-cs"/>
              </a:rPr>
              <a:t>1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BA18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36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990600"/>
            <a:ext cx="9143998" cy="1470025"/>
          </a:xfrm>
        </p:spPr>
        <p:txBody>
          <a:bodyPr/>
          <a:lstStyle/>
          <a:p>
            <a:r>
              <a:rPr lang="en-US" sz="6000" dirty="0" smtClean="0"/>
              <a:t>Unit 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Step-by-Step:</a:t>
            </a:r>
            <a:br>
              <a:rPr lang="en-US" dirty="0" smtClean="0"/>
            </a:br>
            <a:r>
              <a:rPr lang="en-US" dirty="0" smtClean="0"/>
              <a:t> Programming with Python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71800" y="3962400"/>
            <a:ext cx="3505200" cy="461665"/>
          </a:xfrm>
          <a:prstGeom prst="rect">
            <a:avLst/>
          </a:prstGeom>
          <a:solidFill>
            <a:srgbClr val="E8510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Arial Rounded MT Bold" pitchFamily="34" charset="0"/>
              </a:rPr>
              <a:t>ENHANCED EDITION</a:t>
            </a:r>
            <a:endParaRPr lang="en-US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 Contents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Section A: “Hello World</a:t>
            </a:r>
            <a:r>
              <a:rPr lang="en-US" dirty="0" smtClean="0"/>
              <a:t>!”–Python </a:t>
            </a:r>
            <a:r>
              <a:rPr lang="en-US" dirty="0" smtClean="0"/>
              <a:t>Style</a:t>
            </a:r>
          </a:p>
          <a:p>
            <a:pPr lvl="0"/>
            <a:r>
              <a:rPr lang="en-US" dirty="0" smtClean="0"/>
              <a:t>Section B: The Wacky Word Game</a:t>
            </a:r>
          </a:p>
          <a:p>
            <a:pPr lvl="0"/>
            <a:r>
              <a:rPr lang="en-US" dirty="0" smtClean="0"/>
              <a:t>Section C: Build Your Own Calculator</a:t>
            </a:r>
          </a:p>
          <a:p>
            <a:pPr lvl="0"/>
            <a:r>
              <a:rPr lang="en-US" dirty="0" smtClean="0"/>
              <a:t>Section D: Ask The Fortune Teller</a:t>
            </a:r>
          </a:p>
          <a:p>
            <a:pPr lvl="0"/>
            <a:r>
              <a:rPr lang="en-US" dirty="0" smtClean="0"/>
              <a:t>Section E: Dogs and Cats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71474"/>
            <a:ext cx="8340725" cy="1152525"/>
          </a:xfrm>
        </p:spPr>
        <p:txBody>
          <a:bodyPr/>
          <a:lstStyle/>
          <a:p>
            <a:r>
              <a:rPr lang="en-US" sz="3200" dirty="0" smtClean="0"/>
              <a:t>Section A: “Hello World</a:t>
            </a:r>
            <a:r>
              <a:rPr lang="en-US" sz="3200" dirty="0" smtClean="0"/>
              <a:t>!–Python </a:t>
            </a:r>
            <a:r>
              <a:rPr lang="en-US" sz="3200" dirty="0" smtClean="0"/>
              <a:t>Style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676400"/>
            <a:ext cx="8750300" cy="4449763"/>
          </a:xfrm>
        </p:spPr>
        <p:txBody>
          <a:bodyPr/>
          <a:lstStyle/>
          <a:p>
            <a:r>
              <a:rPr lang="en-US" sz="4400" dirty="0" smtClean="0"/>
              <a:t>Programming Basics</a:t>
            </a:r>
          </a:p>
          <a:p>
            <a:r>
              <a:rPr lang="en-US" sz="4400" dirty="0" smtClean="0"/>
              <a:t>Introduction to Python</a:t>
            </a:r>
          </a:p>
          <a:p>
            <a:r>
              <a:rPr lang="en-US" sz="4400" dirty="0" smtClean="0"/>
              <a:t>Let’s Start Coding</a:t>
            </a:r>
          </a:p>
          <a:p>
            <a:r>
              <a:rPr lang="en-US" sz="4400" dirty="0" smtClean="0"/>
              <a:t>Working with Strings</a:t>
            </a:r>
          </a:p>
          <a:p>
            <a:r>
              <a:rPr lang="en-US" sz="4400" dirty="0" smtClean="0"/>
              <a:t>Using Python Keywords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Programming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 </a:t>
            </a:r>
            <a:r>
              <a:rPr lang="en-US" sz="2800" b="1" dirty="0" smtClean="0"/>
              <a:t>computer program</a:t>
            </a:r>
            <a:r>
              <a:rPr lang="en-US" sz="2800" dirty="0" smtClean="0"/>
              <a:t> is a set of step-by-step instructions that tells the computer what to do.</a:t>
            </a:r>
          </a:p>
          <a:p>
            <a:r>
              <a:rPr lang="en-US" sz="2800" b="1" dirty="0" smtClean="0"/>
              <a:t>Computer programming</a:t>
            </a:r>
            <a:r>
              <a:rPr lang="en-US" sz="2800" dirty="0" smtClean="0"/>
              <a:t>, otherwise known as </a:t>
            </a:r>
            <a:r>
              <a:rPr lang="en-US" sz="2800" b="1" dirty="0" smtClean="0"/>
              <a:t>programming</a:t>
            </a:r>
            <a:r>
              <a:rPr lang="en-US" sz="2800" dirty="0" smtClean="0"/>
              <a:t>, is the process of writing the instructions, referred to as </a:t>
            </a:r>
            <a:r>
              <a:rPr lang="en-US" sz="2800" b="1" dirty="0" smtClean="0"/>
              <a:t>code</a:t>
            </a:r>
            <a:r>
              <a:rPr lang="en-US" sz="2800" dirty="0" smtClean="0"/>
              <a:t>, that tell the computer what to do.</a:t>
            </a:r>
          </a:p>
          <a:p>
            <a:r>
              <a:rPr lang="en-US" sz="2800" dirty="0" smtClean="0"/>
              <a:t>Instruction code for a computer program is based on an </a:t>
            </a:r>
            <a:r>
              <a:rPr lang="en-US" sz="2800" b="1" dirty="0" smtClean="0"/>
              <a:t>algorithm</a:t>
            </a:r>
            <a:r>
              <a:rPr lang="en-US" sz="2800" dirty="0" smtClean="0"/>
              <a:t>, which is a sequence of steps for solving a problem or performing a task.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to Python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Python is a programming language used to communicate with a computer.</a:t>
            </a:r>
          </a:p>
          <a:p>
            <a:r>
              <a:rPr lang="en-US" dirty="0" smtClean="0"/>
              <a:t>Other types of programming languages include:</a:t>
            </a:r>
          </a:p>
          <a:p>
            <a:pPr lvl="1"/>
            <a:r>
              <a:rPr lang="en-US" dirty="0" smtClean="0"/>
              <a:t>C</a:t>
            </a:r>
          </a:p>
          <a:p>
            <a:pPr lvl="1"/>
            <a:r>
              <a:rPr lang="en-US" dirty="0" smtClean="0"/>
              <a:t>C++</a:t>
            </a:r>
          </a:p>
          <a:p>
            <a:pPr lvl="1"/>
            <a:r>
              <a:rPr lang="en-US" dirty="0" smtClean="0"/>
              <a:t>Java</a:t>
            </a:r>
          </a:p>
          <a:p>
            <a:pPr lvl="1"/>
            <a:r>
              <a:rPr lang="en-US" dirty="0" smtClean="0"/>
              <a:t>JavaScript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to Python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Python is excellent for beginners, yet outstanding for experts.</a:t>
            </a:r>
          </a:p>
          <a:p>
            <a:r>
              <a:rPr lang="en-US" sz="2800" dirty="0" smtClean="0"/>
              <a:t>To work in Python you’ll need the following:</a:t>
            </a:r>
          </a:p>
          <a:p>
            <a:pPr lvl="1"/>
            <a:r>
              <a:rPr lang="en-US" sz="2400" dirty="0" smtClean="0"/>
              <a:t>A </a:t>
            </a:r>
            <a:r>
              <a:rPr lang="en-US" sz="2400" b="1" dirty="0" smtClean="0"/>
              <a:t>Code Editor </a:t>
            </a:r>
            <a:r>
              <a:rPr lang="en-US" sz="2400" dirty="0" smtClean="0"/>
              <a:t>– a place to enter source code for a program.</a:t>
            </a:r>
          </a:p>
          <a:p>
            <a:pPr lvl="1"/>
            <a:r>
              <a:rPr lang="en-US" sz="2400" dirty="0" smtClean="0"/>
              <a:t>A </a:t>
            </a:r>
            <a:r>
              <a:rPr lang="en-US" sz="2400" b="1" dirty="0" smtClean="0"/>
              <a:t>Debugger</a:t>
            </a:r>
            <a:r>
              <a:rPr lang="en-US" sz="2400" dirty="0" smtClean="0"/>
              <a:t> – a computer program used to find errors.</a:t>
            </a:r>
          </a:p>
          <a:p>
            <a:pPr lvl="1"/>
            <a:r>
              <a:rPr lang="en-US" sz="2400" dirty="0" smtClean="0"/>
              <a:t>An </a:t>
            </a:r>
            <a:r>
              <a:rPr lang="en-US" sz="2400" b="1" dirty="0" smtClean="0"/>
              <a:t>Interpreter</a:t>
            </a:r>
            <a:r>
              <a:rPr lang="en-US" sz="2400" dirty="0" smtClean="0"/>
              <a:t> – a program that translates code into machine language.</a:t>
            </a:r>
          </a:p>
          <a:p>
            <a:pPr lvl="1"/>
            <a:r>
              <a:rPr lang="en-US" sz="2400" dirty="0" smtClean="0"/>
              <a:t>A </a:t>
            </a:r>
            <a:r>
              <a:rPr lang="en-US" sz="2400" b="1" dirty="0" smtClean="0"/>
              <a:t>Compiler</a:t>
            </a:r>
            <a:r>
              <a:rPr lang="en-US" sz="2400" dirty="0" smtClean="0"/>
              <a:t> – a program that translates code to a machine language before sending it to the computer; these can be Web apps.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to Python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An IDE (integrated development environment) provides an editor, debugger, and interpreter.</a:t>
            </a:r>
          </a:p>
          <a:p>
            <a:r>
              <a:rPr lang="en-US" sz="2800" dirty="0" smtClean="0"/>
              <a:t>The programs in Unit E use the online IDE </a:t>
            </a:r>
            <a:r>
              <a:rPr lang="en-US" sz="2800" b="1" dirty="0" smtClean="0"/>
              <a:t>repl.it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pic>
        <p:nvPicPr>
          <p:cNvPr id="2052" name="Picture 4" descr="C:\Users\Kate\Documents\CENGAGE My Documents\Books_NP (c) 2016\NP 2016\2016_Appendix\Section A\Section A figures\Section A figures\Figure T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505200"/>
            <a:ext cx="7887384" cy="2591025"/>
          </a:xfrm>
          <a:prstGeom prst="rect">
            <a:avLst/>
          </a:prstGeom>
          <a:noFill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200400"/>
            <a:ext cx="30861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Start Coding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4356099"/>
          </a:xfrm>
        </p:spPr>
        <p:txBody>
          <a:bodyPr/>
          <a:lstStyle/>
          <a:p>
            <a:r>
              <a:rPr lang="en-US" sz="2800" dirty="0" smtClean="0"/>
              <a:t>The most famous program in the world is a single line of code that prints “Hello World!” on the screen.</a:t>
            </a:r>
          </a:p>
          <a:p>
            <a:r>
              <a:rPr lang="en-US" sz="2800" dirty="0" smtClean="0"/>
              <a:t>After entering and running the “Hello </a:t>
            </a:r>
            <a:r>
              <a:rPr lang="en-US" sz="2800" dirty="0" smtClean="0"/>
              <a:t>World!” </a:t>
            </a:r>
            <a:r>
              <a:rPr lang="en-US" sz="2800" dirty="0" smtClean="0"/>
              <a:t>program, your program and output should look like Figure E-2.</a:t>
            </a:r>
          </a:p>
          <a:p>
            <a:endParaRPr lang="en-US" sz="2800" dirty="0"/>
          </a:p>
        </p:txBody>
      </p:sp>
      <p:pic>
        <p:nvPicPr>
          <p:cNvPr id="1029" name="Picture 5" descr="C:\Users\Kate\Documents\CENGAGE My Documents\Books_NP (c) 2016\NP 2016\2016_Appendix\Section A\Section A figures\Section A figures\Figure T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4572000"/>
            <a:ext cx="8321762" cy="1005927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4191000"/>
            <a:ext cx="31242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Start Coding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1765300"/>
          </a:xfrm>
        </p:spPr>
        <p:txBody>
          <a:bodyPr/>
          <a:lstStyle/>
          <a:p>
            <a:pPr lvl="1"/>
            <a:r>
              <a:rPr lang="en-US" dirty="0" smtClean="0"/>
              <a:t>You can modify your program using the code editor. Figure E-3 </a:t>
            </a:r>
            <a:r>
              <a:rPr lang="en-US" dirty="0" smtClean="0"/>
              <a:t>shows </a:t>
            </a:r>
            <a:r>
              <a:rPr lang="en-US" dirty="0" smtClean="0"/>
              <a:t>the modified “Hello World!” program.</a:t>
            </a:r>
          </a:p>
          <a:p>
            <a:pPr lvl="1">
              <a:buNone/>
            </a:pPr>
            <a:endParaRPr lang="en-US" dirty="0"/>
          </a:p>
        </p:txBody>
      </p:sp>
      <p:pic>
        <p:nvPicPr>
          <p:cNvPr id="3076" name="Picture 4" descr="C:\Users\Kate\Documents\CENGAGE My Documents\Books_NP (c) 2016\NP 2016\2016_Appendix\Section A\Section A figures\Section A figures\Figure T-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886200"/>
            <a:ext cx="8550381" cy="1257409"/>
          </a:xfrm>
          <a:prstGeom prst="rect">
            <a:avLst/>
          </a:prstGeom>
          <a:noFill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657600"/>
            <a:ext cx="35052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Start Coding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2298700"/>
          </a:xfrm>
        </p:spPr>
        <p:txBody>
          <a:bodyPr/>
          <a:lstStyle/>
          <a:p>
            <a:r>
              <a:rPr lang="en-US" sz="3200" dirty="0" smtClean="0"/>
              <a:t>Most programs contain more than one line of code. The example below in Figure E-4, demonstrates how to write </a:t>
            </a:r>
            <a:r>
              <a:rPr lang="en-US" sz="3200" dirty="0" smtClean="0"/>
              <a:t>a </a:t>
            </a:r>
            <a:r>
              <a:rPr lang="en-US" sz="3200" dirty="0" err="1" smtClean="0"/>
              <a:t>multiline“Knock</a:t>
            </a:r>
            <a:r>
              <a:rPr lang="en-US" sz="3200" dirty="0" smtClean="0"/>
              <a:t> </a:t>
            </a:r>
            <a:r>
              <a:rPr lang="en-US" sz="3200" dirty="0" smtClean="0"/>
              <a:t>Knock” joke in Python.</a:t>
            </a:r>
            <a:endParaRPr lang="en-US" sz="3200" dirty="0"/>
          </a:p>
        </p:txBody>
      </p:sp>
      <p:pic>
        <p:nvPicPr>
          <p:cNvPr id="4099" name="Picture 3" descr="C:\Users\Kate\Documents\CENGAGE My Documents\Books_NP (c) 2016\NP 2016\2016_Appendix\Section A\Section A figures\Section A figures\Figure T-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4267200"/>
            <a:ext cx="8138866" cy="1668925"/>
          </a:xfrm>
          <a:prstGeom prst="rect">
            <a:avLst/>
          </a:prstGeom>
          <a:noFill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962400"/>
            <a:ext cx="30289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Start Coding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The Python programming language has its own </a:t>
            </a:r>
            <a:r>
              <a:rPr lang="en-US" sz="2800" b="1" dirty="0" smtClean="0"/>
              <a:t>syntax</a:t>
            </a:r>
            <a:r>
              <a:rPr lang="en-US" sz="2800" dirty="0" smtClean="0"/>
              <a:t>, which is a set of rules that defines how it can be written.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comment</a:t>
            </a:r>
            <a:r>
              <a:rPr lang="en-US" sz="2800" dirty="0" smtClean="0"/>
              <a:t> in Python is used by programmers to explain what the code </a:t>
            </a:r>
            <a:r>
              <a:rPr lang="en-US" sz="2800" dirty="0" smtClean="0"/>
              <a:t>does–it </a:t>
            </a:r>
            <a:r>
              <a:rPr lang="en-US" sz="2800" dirty="0" smtClean="0"/>
              <a:t>does not show up when the program runs.</a:t>
            </a:r>
          </a:p>
          <a:p>
            <a:r>
              <a:rPr lang="en-US" sz="2800" dirty="0" smtClean="0"/>
              <a:t>An important rule to remember is that a comment must begin with the # character and end on the physical line on which the # character has been typed.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Working with Strings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3517899"/>
          </a:xfrm>
        </p:spPr>
        <p:txBody>
          <a:bodyPr/>
          <a:lstStyle/>
          <a:p>
            <a:r>
              <a:rPr lang="en-US" sz="2800" dirty="0" smtClean="0"/>
              <a:t>When you write a sentence, you create a sequence of words that your reader will understand. Similarly, in programming you create a sequence of characters called a </a:t>
            </a:r>
            <a:r>
              <a:rPr lang="en-US" sz="2800" b="1" dirty="0" smtClean="0"/>
              <a:t>string</a:t>
            </a:r>
            <a:r>
              <a:rPr lang="en-US" sz="2800" dirty="0" smtClean="0"/>
              <a:t>, which can be made up of words, letters, punctuation marks, and numerals</a:t>
            </a:r>
            <a:r>
              <a:rPr lang="en-US" sz="2800" dirty="0" smtClean="0"/>
              <a:t>. </a:t>
            </a:r>
          </a:p>
          <a:p>
            <a:r>
              <a:rPr lang="en-US" sz="2800" dirty="0" smtClean="0"/>
              <a:t>For example, in your first program, line 2 contains this string:</a:t>
            </a:r>
            <a:endParaRPr lang="en-US" sz="2800" dirty="0" smtClean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 t="48193"/>
          <a:stretch>
            <a:fillRect/>
          </a:stretch>
        </p:blipFill>
        <p:spPr bwMode="auto">
          <a:xfrm>
            <a:off x="990600" y="4800600"/>
            <a:ext cx="7676087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Working with Strings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4051299"/>
          </a:xfrm>
        </p:spPr>
        <p:txBody>
          <a:bodyPr/>
          <a:lstStyle/>
          <a:p>
            <a:r>
              <a:rPr lang="en-US" sz="2800" dirty="0" smtClean="0"/>
              <a:t>The term </a:t>
            </a:r>
            <a:r>
              <a:rPr lang="en-US" sz="2800" b="1" dirty="0" smtClean="0"/>
              <a:t>concatenation</a:t>
            </a:r>
            <a:r>
              <a:rPr lang="en-US" sz="2800" dirty="0" smtClean="0"/>
              <a:t> is used by programmers any time two or more characters are </a:t>
            </a:r>
            <a:r>
              <a:rPr lang="en-US" sz="2800" dirty="0" smtClean="0"/>
              <a:t>connected.</a:t>
            </a:r>
            <a:endParaRPr lang="en-US" sz="2800" dirty="0" smtClean="0"/>
          </a:p>
          <a:p>
            <a:r>
              <a:rPr lang="en-US" sz="2800" dirty="0" smtClean="0"/>
              <a:t>Several strings can be connected using a symbol, such as the + symbol, as a </a:t>
            </a:r>
            <a:r>
              <a:rPr lang="en-US" sz="2800" b="1" dirty="0" smtClean="0"/>
              <a:t>concatenation</a:t>
            </a:r>
            <a:r>
              <a:rPr lang="en-US" sz="2800" dirty="0" smtClean="0"/>
              <a:t> operator. The example below uses the + symbol to concatenate two strings:</a:t>
            </a:r>
            <a:endParaRPr lang="en-US" sz="2800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4572000"/>
            <a:ext cx="78422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Up Arrow 6"/>
          <p:cNvSpPr/>
          <p:nvPr/>
        </p:nvSpPr>
        <p:spPr>
          <a:xfrm>
            <a:off x="4267200" y="5029200"/>
            <a:ext cx="304800" cy="9906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Working with Strings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2298699"/>
          </a:xfrm>
        </p:spPr>
        <p:txBody>
          <a:bodyPr/>
          <a:lstStyle/>
          <a:p>
            <a:r>
              <a:rPr lang="en-US" sz="2800" dirty="0" smtClean="0"/>
              <a:t>Python gives programmers a shortcut for working with repeated strings. To print the same word more than once, just use the * symbol and the number of times you want it duplicated. Figure E-5 shows what your output should look like.</a:t>
            </a:r>
            <a:endParaRPr lang="en-US" sz="2800" dirty="0"/>
          </a:p>
        </p:txBody>
      </p:sp>
      <p:pic>
        <p:nvPicPr>
          <p:cNvPr id="7171" name="Picture 3" descr="C:\Users\Kate\Documents\CENGAGE My Documents\Books_NP (c) 2016\NP 2016\2016_Appendix\Section A\Section A figures\Section A figures\Figure T-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4267200"/>
            <a:ext cx="8519899" cy="1668925"/>
          </a:xfrm>
          <a:prstGeom prst="rect">
            <a:avLst/>
          </a:prstGeom>
          <a:noFill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962400"/>
            <a:ext cx="26098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Python Keywords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1993900"/>
          </a:xfrm>
        </p:spPr>
        <p:txBody>
          <a:bodyPr/>
          <a:lstStyle/>
          <a:p>
            <a:r>
              <a:rPr lang="en-US" sz="2800" dirty="0" smtClean="0"/>
              <a:t>All programming languages have their own vocabulary, which is based on a set of keywords. Python has a small vocabulary of only 33 </a:t>
            </a:r>
            <a:r>
              <a:rPr lang="en-US" sz="2800" dirty="0" smtClean="0"/>
              <a:t>keywords</a:t>
            </a:r>
            <a:r>
              <a:rPr lang="en-US" sz="2800" dirty="0" smtClean="0"/>
              <a:t>, of which only about 10 are frequently used.</a:t>
            </a:r>
            <a:endParaRPr lang="en-US" sz="2800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3372127"/>
            <a:ext cx="7010400" cy="279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Debugging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Programs must be tested to see if they work correctly. A programming error is called a </a:t>
            </a:r>
            <a:r>
              <a:rPr lang="en-US" b="1" dirty="0" smtClean="0"/>
              <a:t>bug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 process for tracking down bugs and correcting them is called </a:t>
            </a:r>
            <a:r>
              <a:rPr lang="en-US" b="1" dirty="0" smtClean="0"/>
              <a:t>debugging</a:t>
            </a:r>
            <a:r>
              <a:rPr lang="en-US" dirty="0" smtClean="0"/>
              <a:t>.</a:t>
            </a:r>
          </a:p>
          <a:p>
            <a:r>
              <a:rPr lang="en-US" dirty="0" smtClean="0"/>
              <a:t>Syntax errors and logic errors are the two most frequently encountered.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Debugging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 </a:t>
            </a:r>
            <a:r>
              <a:rPr lang="en-US" sz="2800" b="1" dirty="0" smtClean="0"/>
              <a:t>syntax error </a:t>
            </a:r>
            <a:r>
              <a:rPr lang="en-US" sz="2800" dirty="0" smtClean="0"/>
              <a:t>occurs when an instruction does not follow the rules of the programming language.</a:t>
            </a:r>
          </a:p>
          <a:p>
            <a:r>
              <a:rPr lang="en-US" sz="2800" b="1" dirty="0" smtClean="0"/>
              <a:t>Some Python syntax </a:t>
            </a:r>
            <a:r>
              <a:rPr lang="en-US" sz="2800" b="1" dirty="0" smtClean="0"/>
              <a:t>rules are:</a:t>
            </a:r>
            <a:endParaRPr lang="en-US" sz="2800" b="1" dirty="0" smtClean="0"/>
          </a:p>
          <a:p>
            <a:pPr lvl="1"/>
            <a:r>
              <a:rPr lang="en-US" dirty="0" smtClean="0"/>
              <a:t>Comments always start with a #.</a:t>
            </a:r>
          </a:p>
          <a:p>
            <a:pPr lvl="1"/>
            <a:r>
              <a:rPr lang="en-US" dirty="0" smtClean="0"/>
              <a:t>Python is case sensitive.</a:t>
            </a:r>
          </a:p>
          <a:p>
            <a:pPr lvl="1"/>
            <a:r>
              <a:rPr lang="en-US" dirty="0" smtClean="0"/>
              <a:t>Strings are delineated by quotation marks.</a:t>
            </a:r>
          </a:p>
          <a:p>
            <a:pPr lvl="1"/>
            <a:r>
              <a:rPr lang="en-US" dirty="0" smtClean="0"/>
              <a:t>Keywords can only be used for their intended purpose.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Debugging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2070099"/>
          </a:xfrm>
        </p:spPr>
        <p:txBody>
          <a:bodyPr/>
          <a:lstStyle/>
          <a:p>
            <a:r>
              <a:rPr lang="en-US" sz="2800" dirty="0" smtClean="0"/>
              <a:t>If you receive an error message you can check the line of code where the error resides. </a:t>
            </a:r>
            <a:endParaRPr lang="en-US" sz="2800" dirty="0" smtClean="0"/>
          </a:p>
          <a:p>
            <a:r>
              <a:rPr lang="en-US" sz="2800" dirty="0" smtClean="0"/>
              <a:t>Figure </a:t>
            </a:r>
            <a:r>
              <a:rPr lang="en-US" sz="2800" dirty="0" smtClean="0"/>
              <a:t>E-7 shows an error message generated in Python. Read the message carefully to identify your error. </a:t>
            </a:r>
            <a:endParaRPr lang="en-US" sz="2800" dirty="0"/>
          </a:p>
        </p:txBody>
      </p:sp>
      <p:pic>
        <p:nvPicPr>
          <p:cNvPr id="9218" name="Picture 2" descr="C:\Users\Kate\Documents\CENGAGE My Documents\Books_NP (c) 2016\NP 2016\2016_Appendix\Section A\Section A figures\Section A figures\Figure T-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3962400"/>
            <a:ext cx="4876800" cy="2020097"/>
          </a:xfrm>
          <a:prstGeom prst="rect">
            <a:avLst/>
          </a:prstGeom>
          <a:noFill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3657600"/>
            <a:ext cx="25527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Section B: The Wacky Word Game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Using Variables</a:t>
            </a:r>
          </a:p>
          <a:p>
            <a:r>
              <a:rPr lang="en-US" sz="4400" dirty="0" smtClean="0"/>
              <a:t>Objects and Classes</a:t>
            </a:r>
          </a:p>
          <a:p>
            <a:r>
              <a:rPr lang="en-US" sz="4400" dirty="0" smtClean="0"/>
              <a:t>Input</a:t>
            </a:r>
          </a:p>
          <a:p>
            <a:r>
              <a:rPr lang="en-US" sz="4400" dirty="0" smtClean="0"/>
              <a:t>Wacky Word Game</a:t>
            </a:r>
          </a:p>
          <a:p>
            <a:r>
              <a:rPr lang="en-US" sz="4400" dirty="0" smtClean="0"/>
              <a:t>Sharing Your Programs</a:t>
            </a:r>
          </a:p>
          <a:p>
            <a:endParaRPr lang="en-US" sz="4400" dirty="0" smtClean="0"/>
          </a:p>
          <a:p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Variables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2832100"/>
          </a:xfrm>
        </p:spPr>
        <p:txBody>
          <a:bodyPr/>
          <a:lstStyle/>
          <a:p>
            <a:r>
              <a:rPr lang="en-US" sz="2400" dirty="0" smtClean="0"/>
              <a:t>Technically, a </a:t>
            </a:r>
            <a:r>
              <a:rPr lang="en-US" sz="2400" b="1" dirty="0" smtClean="0"/>
              <a:t>variable</a:t>
            </a:r>
            <a:r>
              <a:rPr lang="en-US" sz="2400" dirty="0" smtClean="0"/>
              <a:t> is a named memory location that holds data specified by a programmer or entered by an end user.</a:t>
            </a:r>
          </a:p>
          <a:p>
            <a:r>
              <a:rPr lang="en-US" sz="2400" dirty="0" smtClean="0"/>
              <a:t>Programmers think of variables as empty boxes where data can be temporarily stored and used by a computer program.</a:t>
            </a:r>
            <a:endParaRPr lang="en-US" sz="24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3657600"/>
            <a:ext cx="5709766" cy="242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Variables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1841500"/>
          </a:xfrm>
        </p:spPr>
        <p:txBody>
          <a:bodyPr/>
          <a:lstStyle/>
          <a:p>
            <a:r>
              <a:rPr lang="en-US" sz="2800" dirty="0" smtClean="0"/>
              <a:t>A variable name should describe the information the variable is designed to store. For example, a good name for a variable that will contain a first name might be “</a:t>
            </a:r>
            <a:r>
              <a:rPr lang="en-US" sz="2800" dirty="0" err="1" smtClean="0"/>
              <a:t>firstname</a:t>
            </a:r>
            <a:r>
              <a:rPr lang="en-US" sz="2800" dirty="0" smtClean="0"/>
              <a:t>” or “first_name.”</a:t>
            </a:r>
            <a:endParaRPr lang="en-US" sz="28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657600"/>
            <a:ext cx="7883413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Variables</a:t>
            </a:r>
            <a:endParaRPr lang="en-US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708" y="1828800"/>
            <a:ext cx="9010292" cy="3868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Variables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1917700"/>
          </a:xfrm>
        </p:spPr>
        <p:txBody>
          <a:bodyPr/>
          <a:lstStyle/>
          <a:p>
            <a:r>
              <a:rPr lang="en-US" sz="2800" dirty="0" smtClean="0"/>
              <a:t>The process of creating a variable is sometimes referred to as </a:t>
            </a:r>
            <a:r>
              <a:rPr lang="en-US" sz="2800" i="1" dirty="0" smtClean="0"/>
              <a:t>declaring a variable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Putting data in a variable is referred to as </a:t>
            </a:r>
            <a:r>
              <a:rPr lang="en-US" sz="2800" i="1" dirty="0" smtClean="0"/>
              <a:t>assigning a value </a:t>
            </a:r>
            <a:r>
              <a:rPr lang="en-US" sz="2800" dirty="0" smtClean="0"/>
              <a:t>to it.</a:t>
            </a:r>
            <a:endParaRPr lang="en-US" sz="28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500454"/>
            <a:ext cx="5638800" cy="266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Variables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type of data that a variable can hold is referred to as its </a:t>
            </a:r>
            <a:r>
              <a:rPr lang="en-US" b="1" dirty="0" smtClean="0"/>
              <a:t>data type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3200400"/>
            <a:ext cx="7536077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Objects and Classes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Python is an </a:t>
            </a:r>
            <a:r>
              <a:rPr lang="en-US" sz="2800" b="1" dirty="0" smtClean="0"/>
              <a:t>object-oriented</a:t>
            </a:r>
            <a:r>
              <a:rPr lang="en-US" sz="2800" dirty="0" smtClean="0"/>
              <a:t> programming language, which is a language that enables the programmer to use objects to accomplish a program’s goals.</a:t>
            </a:r>
          </a:p>
          <a:p>
            <a:r>
              <a:rPr lang="en-US" sz="2800" dirty="0" smtClean="0"/>
              <a:t>The </a:t>
            </a:r>
            <a:r>
              <a:rPr lang="en-US" sz="2800" b="1" dirty="0" smtClean="0"/>
              <a:t>object-oriented paradigm</a:t>
            </a:r>
            <a:r>
              <a:rPr lang="en-US" sz="2800" dirty="0" smtClean="0"/>
              <a:t> is based on objects and classes that can be defined and manipulated by program code.</a:t>
            </a:r>
          </a:p>
          <a:p>
            <a:r>
              <a:rPr lang="en-US" sz="2800" b="1" dirty="0" smtClean="0"/>
              <a:t>Object-oriented programming</a:t>
            </a:r>
            <a:r>
              <a:rPr lang="en-US" sz="2800" dirty="0" smtClean="0"/>
              <a:t> (OOP) is a style of programming that focuses on using objects to design and build applications.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Objects and Classes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An </a:t>
            </a:r>
            <a:r>
              <a:rPr lang="en-US" sz="2800" b="1" dirty="0" smtClean="0"/>
              <a:t>object</a:t>
            </a:r>
            <a:r>
              <a:rPr lang="en-US" sz="2800" dirty="0" smtClean="0"/>
              <a:t> is anything that can be seen, touched, or used; it can be a person, a place, or a thing.</a:t>
            </a:r>
          </a:p>
          <a:p>
            <a:r>
              <a:rPr lang="en-US" sz="2800" dirty="0" smtClean="0"/>
              <a:t>Every object in an OOP is crated from a </a:t>
            </a:r>
            <a:r>
              <a:rPr lang="en-US" sz="2800" b="1" dirty="0" smtClean="0"/>
              <a:t>class</a:t>
            </a:r>
            <a:r>
              <a:rPr lang="en-US" sz="2800" dirty="0" smtClean="0"/>
              <a:t>, which is a description or template that the computer uses to create the object.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class attribute </a:t>
            </a:r>
            <a:r>
              <a:rPr lang="en-US" sz="2800" dirty="0" smtClean="0"/>
              <a:t>defines the characteristics of a set of objects.</a:t>
            </a:r>
          </a:p>
          <a:p>
            <a:r>
              <a:rPr lang="en-US" sz="2800" dirty="0" smtClean="0"/>
              <a:t>An object created from a class is called an instance of a class and is said to be </a:t>
            </a:r>
            <a:r>
              <a:rPr lang="en-US" sz="2800" b="1" dirty="0" smtClean="0"/>
              <a:t>instantiated</a:t>
            </a:r>
            <a:r>
              <a:rPr lang="en-US" sz="2800" dirty="0" smtClean="0"/>
              <a:t> (created) from the class.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Objects and Classes</a:t>
            </a:r>
            <a:endParaRPr lang="en-US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1" y="1315324"/>
            <a:ext cx="5649940" cy="4810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Input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3441700"/>
          </a:xfrm>
        </p:spPr>
        <p:txBody>
          <a:bodyPr/>
          <a:lstStyle/>
          <a:p>
            <a:r>
              <a:rPr lang="en-US" sz="2800" dirty="0" smtClean="0"/>
              <a:t>Python uses the </a:t>
            </a:r>
            <a:r>
              <a:rPr lang="en-US" sz="2800" b="1" dirty="0" smtClean="0"/>
              <a:t>input command </a:t>
            </a:r>
            <a:r>
              <a:rPr lang="en-US" sz="2800" dirty="0" smtClean="0"/>
              <a:t>to get user input.</a:t>
            </a:r>
          </a:p>
          <a:p>
            <a:r>
              <a:rPr lang="en-US" sz="2800" dirty="0" smtClean="0"/>
              <a:t>The input command allows the program to display a message on the screen that asks a user to enter information; this message is called a </a:t>
            </a:r>
            <a:r>
              <a:rPr lang="en-US" sz="2800" b="1" dirty="0" smtClean="0"/>
              <a:t>prompt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For example, suppose you want a program to gather a user’s name. You could write the following code:</a:t>
            </a:r>
            <a:endParaRPr lang="en-US" sz="28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 t="27447" b="52766"/>
          <a:stretch>
            <a:fillRect/>
          </a:stretch>
        </p:blipFill>
        <p:spPr bwMode="auto">
          <a:xfrm>
            <a:off x="762000" y="49530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Input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1917700"/>
          </a:xfrm>
        </p:spPr>
        <p:txBody>
          <a:bodyPr/>
          <a:lstStyle/>
          <a:p>
            <a:r>
              <a:rPr lang="en-US" sz="2800" dirty="0" smtClean="0"/>
              <a:t>Writing prompts using the input command is a great way to relay instructions to your program’s user. Figure E-17 demonstrates how to use the input command in your code.</a:t>
            </a:r>
            <a:endParaRPr lang="en-US" sz="2800" dirty="0"/>
          </a:p>
        </p:txBody>
      </p:sp>
      <p:pic>
        <p:nvPicPr>
          <p:cNvPr id="18434" name="Picture 2" descr="C:\Users\Kate\Documents\CENGAGE My Documents\Books_NP (c) 2016\NP 2016\2016_Appendix\Section B\Section B figures\Figure T-1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4038600"/>
            <a:ext cx="8717398" cy="1655963"/>
          </a:xfrm>
          <a:prstGeom prst="rect">
            <a:avLst/>
          </a:prstGeom>
          <a:noFill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3733800"/>
            <a:ext cx="34766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Wacky Word Game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521700" cy="1917699"/>
          </a:xfrm>
        </p:spPr>
        <p:txBody>
          <a:bodyPr/>
          <a:lstStyle/>
          <a:p>
            <a:r>
              <a:rPr lang="en-US" sz="2400" dirty="0" smtClean="0"/>
              <a:t>The Wacky Word Game uses variables, strings, and input. This program produces a game that prompts a player for a list of words and then asks the player to use them in a story or a poem. The output generates a nonsensical or comical story.</a:t>
            </a:r>
          </a:p>
        </p:txBody>
      </p:sp>
      <p:pic>
        <p:nvPicPr>
          <p:cNvPr id="1027" name="Picture 3" descr="C:\Users\Kate\Documents\CENGAGE My Documents\Books_NP (c) 2016\NP 2016\2016_Appendix\Section B\Section B figures\Figure T-1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3429000"/>
            <a:ext cx="7086600" cy="2905186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3200400"/>
            <a:ext cx="23241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Sharing Your Programs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may want to share your program code with your friends, instructors, etc.</a:t>
            </a:r>
          </a:p>
          <a:p>
            <a:r>
              <a:rPr lang="en-US" dirty="0" smtClean="0"/>
              <a:t>To do so, you can use </a:t>
            </a:r>
            <a:r>
              <a:rPr lang="en-US" dirty="0" err="1" smtClean="0"/>
              <a:t>repl.it’s</a:t>
            </a:r>
            <a:r>
              <a:rPr lang="en-US" dirty="0" smtClean="0"/>
              <a:t> </a:t>
            </a:r>
            <a:r>
              <a:rPr lang="en-US" b="1" dirty="0" smtClean="0"/>
              <a:t>Share</a:t>
            </a:r>
            <a:r>
              <a:rPr lang="en-US" dirty="0" smtClean="0"/>
              <a:t> option.</a:t>
            </a:r>
          </a:p>
          <a:p>
            <a:r>
              <a:rPr lang="en-US" dirty="0" smtClean="0"/>
              <a:t>You can also make a </a:t>
            </a:r>
            <a:r>
              <a:rPr lang="en-US" b="1" dirty="0" smtClean="0"/>
              <a:t>screenshot</a:t>
            </a:r>
            <a:r>
              <a:rPr lang="en-US" dirty="0" smtClean="0"/>
              <a:t> of the program and share it as a file.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Section C: Build Your Own Calculator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Calculations</a:t>
            </a:r>
          </a:p>
          <a:p>
            <a:r>
              <a:rPr lang="en-US" dirty="0" smtClean="0"/>
              <a:t>Selection Structures</a:t>
            </a:r>
          </a:p>
          <a:p>
            <a:r>
              <a:rPr lang="en-US" dirty="0" smtClean="0"/>
              <a:t>Comparison and Logical Operators</a:t>
            </a:r>
          </a:p>
          <a:p>
            <a:r>
              <a:rPr lang="en-US" dirty="0" smtClean="0"/>
              <a:t>Comparing Strings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Calculations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When a computer calculates an arithmetic operation it is called </a:t>
            </a:r>
            <a:r>
              <a:rPr lang="en-US" sz="2800" b="1" dirty="0" smtClean="0"/>
              <a:t>computation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To instruct the computer to perform a calculation, programmers use an </a:t>
            </a:r>
            <a:r>
              <a:rPr lang="en-US" sz="2800" b="1" dirty="0" smtClean="0"/>
              <a:t>arithmetic expression</a:t>
            </a:r>
            <a:r>
              <a:rPr lang="en-US" sz="2800" dirty="0" smtClean="0"/>
              <a:t>, which contains values (such as 2 and 3) and arithmetic operators (such as + and -).</a:t>
            </a:r>
          </a:p>
          <a:p>
            <a:r>
              <a:rPr lang="en-US" sz="2800" dirty="0" smtClean="0"/>
              <a:t>Figure E-19, on the next slide, illustrates a simple arithmetic expression and the symbols Python uses for arithmetic operators.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Calculations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1549122"/>
            <a:ext cx="8750300" cy="4539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Calculations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3594100"/>
          </a:xfrm>
        </p:spPr>
        <p:txBody>
          <a:bodyPr/>
          <a:lstStyle/>
          <a:p>
            <a:r>
              <a:rPr lang="en-US" sz="2400" dirty="0" smtClean="0"/>
              <a:t>The result of an arithmetic expression depends on the order in which Python performs the math.</a:t>
            </a:r>
          </a:p>
          <a:p>
            <a:r>
              <a:rPr lang="en-US" sz="2400" dirty="0" smtClean="0"/>
              <a:t>In mathematics, the </a:t>
            </a:r>
            <a:r>
              <a:rPr lang="en-US" sz="2400" b="1" dirty="0" smtClean="0"/>
              <a:t>order of operations</a:t>
            </a:r>
            <a:r>
              <a:rPr lang="en-US" sz="2400" dirty="0" smtClean="0"/>
              <a:t> is a collection of rules that dictate which procedures to perform first when calculating an arithmetic expression.</a:t>
            </a:r>
          </a:p>
          <a:p>
            <a:r>
              <a:rPr lang="en-US" sz="2400" dirty="0" smtClean="0"/>
              <a:t>In Python, the order of operations follows these rules: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4114800"/>
            <a:ext cx="797242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Calculations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2298700"/>
          </a:xfrm>
        </p:spPr>
        <p:txBody>
          <a:bodyPr/>
          <a:lstStyle/>
          <a:p>
            <a:r>
              <a:rPr lang="en-US" sz="2400" dirty="0" smtClean="0"/>
              <a:t>Programmers frequently set up calculations by loading values into variables and then writing formulas using variables instead of numbers.</a:t>
            </a:r>
          </a:p>
          <a:p>
            <a:r>
              <a:rPr lang="en-US" sz="2400" dirty="0" smtClean="0"/>
              <a:t>This technique makes it easy to modify the numbers used in a calculation or get the numbers as input when a program runs.</a:t>
            </a:r>
          </a:p>
          <a:p>
            <a:r>
              <a:rPr lang="en-US" sz="2400" dirty="0" smtClean="0"/>
              <a:t>Figure E-20 shows a program with the variables “price” and “discount.”</a:t>
            </a:r>
          </a:p>
        </p:txBody>
      </p:sp>
      <p:pic>
        <p:nvPicPr>
          <p:cNvPr id="3074" name="Picture 2" descr="C:\Users\Kate\Documents\CENGAGE My Documents\Books_NP (c) 2016\NP 2016\2016_Appendix\Section C\Section C Figures\Figure T-2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4800600"/>
            <a:ext cx="7727350" cy="1226926"/>
          </a:xfrm>
          <a:prstGeom prst="rect">
            <a:avLst/>
          </a:prstGeom>
          <a:noFill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4572000"/>
            <a:ext cx="340042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Selection Structures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2527300"/>
          </a:xfrm>
        </p:spPr>
        <p:txBody>
          <a:bodyPr/>
          <a:lstStyle/>
          <a:p>
            <a:r>
              <a:rPr lang="en-US" sz="2400" dirty="0" smtClean="0"/>
              <a:t>A </a:t>
            </a:r>
            <a:r>
              <a:rPr lang="en-US" sz="2400" b="1" dirty="0" smtClean="0"/>
              <a:t>selection control structure</a:t>
            </a:r>
            <a:r>
              <a:rPr lang="en-US" sz="2400" dirty="0" smtClean="0"/>
              <a:t> tells a computer what to do based on whether a condition is true or false.</a:t>
            </a:r>
          </a:p>
          <a:p>
            <a:r>
              <a:rPr lang="en-US" sz="2400" dirty="0" smtClean="0"/>
              <a:t>You can think of a selection control as one or more paths in a program.</a:t>
            </a:r>
          </a:p>
          <a:p>
            <a:r>
              <a:rPr lang="en-US" sz="2400" dirty="0" smtClean="0"/>
              <a:t>Figure E-24 illustrates a simple branch using a checked bags example.</a:t>
            </a:r>
            <a:endParaRPr lang="en-US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800" y="3657600"/>
            <a:ext cx="6172200" cy="2451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Selection Structures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2222499"/>
          </a:xfrm>
        </p:spPr>
        <p:txBody>
          <a:bodyPr/>
          <a:lstStyle/>
          <a:p>
            <a:r>
              <a:rPr lang="en-US" sz="2800" dirty="0" smtClean="0"/>
              <a:t>An example of a selection control structure is the </a:t>
            </a:r>
            <a:r>
              <a:rPr lang="en-US" sz="2800" i="1" dirty="0" smtClean="0"/>
              <a:t>if</a:t>
            </a:r>
            <a:r>
              <a:rPr lang="en-US" sz="2800" dirty="0" smtClean="0"/>
              <a:t> command.</a:t>
            </a:r>
          </a:p>
          <a:p>
            <a:r>
              <a:rPr lang="en-US" sz="2800" dirty="0" smtClean="0"/>
              <a:t>Figure E-25 illustrates how an if statement works in a program using the airport kiosk checked bag example from Figure E-24.</a:t>
            </a:r>
            <a:endParaRPr lang="en-US" sz="2800" dirty="0"/>
          </a:p>
        </p:txBody>
      </p:sp>
      <p:pic>
        <p:nvPicPr>
          <p:cNvPr id="6146" name="Picture 2" descr="C:\Users\Kate\Documents\CENGAGE My Documents\Books_NP (c) 2016\NP 2016\2016_Appendix\Section C\Section C Figures\Figure T-2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4267200"/>
            <a:ext cx="8131245" cy="1707028"/>
          </a:xfrm>
          <a:prstGeom prst="rect">
            <a:avLst/>
          </a:prstGeom>
          <a:noFill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3962400"/>
            <a:ext cx="31337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Selection Structures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2832100"/>
          </a:xfrm>
        </p:spPr>
        <p:txBody>
          <a:bodyPr/>
          <a:lstStyle/>
          <a:p>
            <a:r>
              <a:rPr lang="en-US" sz="2800" dirty="0" smtClean="0"/>
              <a:t>Frequently, programmers want one thing to happen when a condition is true and something else to happen when it is false.</a:t>
            </a:r>
          </a:p>
          <a:p>
            <a:r>
              <a:rPr lang="en-US" sz="2800" dirty="0" smtClean="0"/>
              <a:t>To accomplish this, they use the </a:t>
            </a:r>
            <a:r>
              <a:rPr lang="en-US" sz="2800" i="1" dirty="0" smtClean="0"/>
              <a:t>if…else</a:t>
            </a:r>
            <a:r>
              <a:rPr lang="en-US" sz="2800" dirty="0" smtClean="0"/>
              <a:t> statement.</a:t>
            </a:r>
          </a:p>
          <a:p>
            <a:r>
              <a:rPr lang="en-US" sz="2800" dirty="0" smtClean="0"/>
              <a:t>Figure E-26 illustrates how to program an if…else statement about weather conditions and clothing.</a:t>
            </a:r>
            <a:endParaRPr lang="en-US" sz="2800" dirty="0"/>
          </a:p>
        </p:txBody>
      </p:sp>
      <p:pic>
        <p:nvPicPr>
          <p:cNvPr id="7170" name="Picture 2" descr="C:\Users\Kate\Documents\CENGAGE My Documents\Books_NP (c) 2016\NP 2016\2016_Appendix\Section C\Section C Figures\Figure T-2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4876800"/>
            <a:ext cx="7605420" cy="1440305"/>
          </a:xfrm>
          <a:prstGeom prst="rect">
            <a:avLst/>
          </a:prstGeom>
          <a:noFill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4572000"/>
            <a:ext cx="280987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Comparison and Logical Operators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3276600" cy="1600200"/>
          </a:xfrm>
        </p:spPr>
        <p:txBody>
          <a:bodyPr/>
          <a:lstStyle/>
          <a:p>
            <a:r>
              <a:rPr lang="en-US" sz="2400" dirty="0" smtClean="0"/>
              <a:t>A </a:t>
            </a:r>
            <a:r>
              <a:rPr lang="en-US" sz="2400" b="1" dirty="0" smtClean="0"/>
              <a:t>comparison operator</a:t>
            </a:r>
            <a:r>
              <a:rPr lang="en-US" sz="2400" dirty="0" smtClean="0"/>
              <a:t> is used in an expression to compare two values.</a:t>
            </a:r>
          </a:p>
          <a:p>
            <a:r>
              <a:rPr lang="en-US" sz="2400" dirty="0" smtClean="0"/>
              <a:t>The most commonly used comparison operators are &gt;, &lt; and ==.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59494" y="1219200"/>
            <a:ext cx="5884506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Comparison and Logical Operators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4737100"/>
          </a:xfrm>
        </p:spPr>
        <p:txBody>
          <a:bodyPr/>
          <a:lstStyle/>
          <a:p>
            <a:r>
              <a:rPr lang="en-US" sz="2400" dirty="0" smtClean="0"/>
              <a:t>The == operator is the </a:t>
            </a:r>
            <a:r>
              <a:rPr lang="en-US" sz="2400" b="1" dirty="0" smtClean="0"/>
              <a:t>equality operator</a:t>
            </a:r>
            <a:r>
              <a:rPr lang="en-US" sz="2400" dirty="0" smtClean="0"/>
              <a:t>; it is used for comparisons.</a:t>
            </a:r>
          </a:p>
          <a:p>
            <a:r>
              <a:rPr lang="en-US" sz="2400" dirty="0" smtClean="0"/>
              <a:t>The = symbol is the </a:t>
            </a:r>
            <a:r>
              <a:rPr lang="en-US" sz="2400" b="1" dirty="0" smtClean="0"/>
              <a:t>assignment operator</a:t>
            </a:r>
            <a:r>
              <a:rPr lang="en-US" sz="2400" dirty="0" smtClean="0"/>
              <a:t>; it is used to store values and strings in variables.</a:t>
            </a:r>
          </a:p>
          <a:p>
            <a:r>
              <a:rPr lang="en-US" sz="2400" b="1" dirty="0" smtClean="0"/>
              <a:t>Two rules</a:t>
            </a:r>
            <a:r>
              <a:rPr lang="en-US" sz="2400" dirty="0" smtClean="0"/>
              <a:t> come in handy when using comparison operators:</a:t>
            </a:r>
          </a:p>
          <a:p>
            <a:pPr lvl="1"/>
            <a:r>
              <a:rPr lang="en-US" sz="2000" b="1" dirty="0" smtClean="0"/>
              <a:t>First rule</a:t>
            </a:r>
            <a:r>
              <a:rPr lang="en-US" sz="2000" dirty="0" smtClean="0"/>
              <a:t>: If an expression contains more than one comparison operator, the operators are evaluated from left to right in the expression.</a:t>
            </a:r>
          </a:p>
          <a:p>
            <a:pPr lvl="1"/>
            <a:r>
              <a:rPr lang="en-US" sz="2000" b="1" dirty="0" smtClean="0"/>
              <a:t>Second rule</a:t>
            </a:r>
            <a:r>
              <a:rPr lang="en-US" sz="2000" dirty="0" smtClean="0"/>
              <a:t>: Comparison operators are evaluated after any arithmetic operators in an expression. For example, in 3 + 6 &lt; 16 / 2, the two arithmetic operators will be evaluated first, and then the two resulting numbers will be compared.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Comparison and Logical Operators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If…else</a:t>
            </a:r>
            <a:r>
              <a:rPr lang="en-US" dirty="0" smtClean="0"/>
              <a:t> statements can also contain logical operators.</a:t>
            </a:r>
          </a:p>
          <a:p>
            <a:r>
              <a:rPr lang="en-US" dirty="0" smtClean="0"/>
              <a:t>Python has three logical operators: AND, OR, and NOT.</a:t>
            </a:r>
          </a:p>
          <a:p>
            <a:r>
              <a:rPr lang="en-US" dirty="0" smtClean="0"/>
              <a:t>Python evaluates logical expressions as true or false, so they can be the basis for control structures that use </a:t>
            </a:r>
            <a:r>
              <a:rPr lang="en-US" i="1" dirty="0" smtClean="0"/>
              <a:t>if</a:t>
            </a:r>
            <a:r>
              <a:rPr lang="en-US" dirty="0" smtClean="0"/>
              <a:t> statements.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Comparing Strings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47800"/>
            <a:ext cx="8750300" cy="4614863"/>
          </a:xfrm>
        </p:spPr>
        <p:txBody>
          <a:bodyPr/>
          <a:lstStyle/>
          <a:p>
            <a:r>
              <a:rPr lang="en-US" sz="2400" dirty="0" smtClean="0"/>
              <a:t>When a program collects string input, such as a user’s name, it can be used in expressions that become part of control structures.</a:t>
            </a:r>
          </a:p>
          <a:p>
            <a:r>
              <a:rPr lang="en-US" sz="2400" dirty="0" smtClean="0"/>
              <a:t>For example, a program might ask users if they know how to swim in order to enroll them in the appropriate swim class.</a:t>
            </a:r>
          </a:p>
          <a:p>
            <a:r>
              <a:rPr lang="en-US" sz="2400" dirty="0" smtClean="0"/>
              <a:t>Strings in Python are case sensitive, which means the string “Yes” is not the same as either the string “YES” or the string “yes”.</a:t>
            </a:r>
            <a:endParaRPr lang="en-US" sz="2400" dirty="0" smtClean="0"/>
          </a:p>
          <a:p>
            <a:r>
              <a:rPr lang="en-US" sz="2400" dirty="0" smtClean="0"/>
              <a:t>To avoid problems with case, you can use the upper() and lower() methods to convert string input to a known case.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Section D: Ask The Fortune Teller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Repetition Control Structures</a:t>
            </a:r>
          </a:p>
          <a:p>
            <a:r>
              <a:rPr lang="en-US" sz="4400" dirty="0" smtClean="0"/>
              <a:t>Lists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Repetition Control Structures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 repetition control structure allows programmers to write code that can repeatedly execute a </a:t>
            </a:r>
            <a:r>
              <a:rPr lang="en-US" sz="2800" dirty="0" smtClean="0"/>
              <a:t>statement or a series of statements.</a:t>
            </a:r>
          </a:p>
          <a:p>
            <a:r>
              <a:rPr lang="en-US" sz="2800" dirty="0" smtClean="0"/>
              <a:t>The section of code that repeats is referred to as a loop or an iteration.</a:t>
            </a:r>
          </a:p>
          <a:p>
            <a:r>
              <a:rPr lang="en-US" sz="2800" dirty="0" smtClean="0"/>
              <a:t>Python has two types of loops: the for-loop and the while-loop.</a:t>
            </a:r>
          </a:p>
          <a:p>
            <a:r>
              <a:rPr lang="en-US" sz="2800" dirty="0" smtClean="0"/>
              <a:t>For-loops make it easy to specify the number of repetitions in a loop.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2984500"/>
          </a:xfrm>
        </p:spPr>
        <p:txBody>
          <a:bodyPr/>
          <a:lstStyle/>
          <a:p>
            <a:r>
              <a:rPr lang="en-US" dirty="0" smtClean="0"/>
              <a:t>A list in Python is an ordered group of items that can be numbers or strings that are modifiable.</a:t>
            </a:r>
          </a:p>
          <a:p>
            <a:r>
              <a:rPr lang="en-US" dirty="0" smtClean="0"/>
              <a:t>The following are some examples of lists:</a:t>
            </a:r>
          </a:p>
          <a:p>
            <a:endParaRPr lang="en-US" dirty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4419600"/>
            <a:ext cx="707707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Lists are tools that programmers use to make certain programming tasks straightforward when combined with repetition.</a:t>
            </a:r>
          </a:p>
          <a:p>
            <a:r>
              <a:rPr lang="en-US" sz="2800" dirty="0" smtClean="0"/>
              <a:t>Lists can be used for mathematical operations, such as totaling the items in a list and placing the result in an accumulator.</a:t>
            </a:r>
          </a:p>
          <a:p>
            <a:r>
              <a:rPr lang="en-US" sz="2800" dirty="0" smtClean="0"/>
              <a:t>An </a:t>
            </a:r>
            <a:r>
              <a:rPr lang="en-US" sz="2800" b="1" dirty="0" smtClean="0"/>
              <a:t>accumulator</a:t>
            </a:r>
            <a:r>
              <a:rPr lang="en-US" sz="2800" dirty="0" smtClean="0"/>
              <a:t> is a numeric variable in which values are repetitively added.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E: Dogs and Cats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Functions</a:t>
            </a:r>
          </a:p>
          <a:p>
            <a:r>
              <a:rPr lang="en-US" sz="4400" dirty="0" smtClean="0"/>
              <a:t>Methods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Functions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In this Unit, you have used several of Python’s built-in functions, such as print(), input(), and </a:t>
            </a:r>
            <a:r>
              <a:rPr lang="en-US" sz="2800" dirty="0" err="1" smtClean="0"/>
              <a:t>str</a:t>
            </a:r>
            <a:r>
              <a:rPr lang="en-US" sz="2800" dirty="0" smtClean="0"/>
              <a:t>().</a:t>
            </a:r>
          </a:p>
          <a:p>
            <a:r>
              <a:rPr lang="en-US" sz="2800" dirty="0" smtClean="0"/>
              <a:t>A programmer-defined function is typically a block of code that is part of a program but is not included in the main execution path.</a:t>
            </a:r>
          </a:p>
          <a:p>
            <a:r>
              <a:rPr lang="en-US" sz="2800" dirty="0" smtClean="0"/>
              <a:t>Figure E-42, on the next slide, illustrates how a programmer would visualize the structure of a program containing the </a:t>
            </a:r>
            <a:r>
              <a:rPr lang="en-US" sz="2800" dirty="0" err="1" smtClean="0"/>
              <a:t>treasure_chest</a:t>
            </a:r>
            <a:r>
              <a:rPr lang="en-US" sz="2800" dirty="0" smtClean="0"/>
              <a:t>() function.</a:t>
            </a:r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Functions</a:t>
            </a:r>
            <a:endParaRPr lang="en-US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383762"/>
            <a:ext cx="5874515" cy="4742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Functions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4813300"/>
          </a:xfrm>
        </p:spPr>
        <p:txBody>
          <a:bodyPr/>
          <a:lstStyle/>
          <a:p>
            <a:r>
              <a:rPr lang="en-US" sz="2400" b="1" dirty="0" smtClean="0"/>
              <a:t>When using functions, keep the following in mind:</a:t>
            </a:r>
          </a:p>
          <a:p>
            <a:pPr lvl="1"/>
            <a:r>
              <a:rPr lang="en-US" sz="2400" dirty="0" smtClean="0"/>
              <a:t>Function blocks begin with the keyword </a:t>
            </a:r>
            <a:r>
              <a:rPr lang="en-US" sz="2400" i="1" dirty="0" smtClean="0"/>
              <a:t>def</a:t>
            </a:r>
            <a:r>
              <a:rPr lang="en-US" sz="2400" dirty="0" smtClean="0"/>
              <a:t> followed by the function name and parentheses ().</a:t>
            </a:r>
          </a:p>
          <a:p>
            <a:pPr lvl="1"/>
            <a:r>
              <a:rPr lang="en-US" sz="2400" dirty="0" smtClean="0"/>
              <a:t>The parentheses can hold parameters. Make sure that the function call and the function definition have the same number of parameters.</a:t>
            </a:r>
          </a:p>
          <a:p>
            <a:pPr lvl="1"/>
            <a:r>
              <a:rPr lang="en-US" sz="2400" dirty="0" smtClean="0"/>
              <a:t>The code block within every function starts with a colon (</a:t>
            </a:r>
            <a:r>
              <a:rPr lang="en-US" sz="2400" dirty="0" smtClean="0">
                <a:sym typeface="Wingdings" pitchFamily="2" charset="2"/>
              </a:rPr>
              <a:t>:) and is indented.</a:t>
            </a:r>
          </a:p>
          <a:p>
            <a:pPr lvl="1"/>
            <a:r>
              <a:rPr lang="en-US" sz="2400" dirty="0" smtClean="0">
                <a:sym typeface="Wingdings" pitchFamily="2" charset="2"/>
              </a:rPr>
              <a:t>The function terminates with the last indented line of code.</a:t>
            </a:r>
          </a:p>
          <a:p>
            <a:pPr lvl="1"/>
            <a:r>
              <a:rPr lang="en-US" sz="2400" dirty="0" smtClean="0">
                <a:sym typeface="Wingdings" pitchFamily="2" charset="2"/>
              </a:rPr>
              <a:t>The return statement passes data from the function to the main program.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 </a:t>
            </a:r>
            <a:r>
              <a:rPr lang="en-US" sz="2800" b="1" dirty="0" smtClean="0"/>
              <a:t>method</a:t>
            </a:r>
            <a:r>
              <a:rPr lang="en-US" sz="2800" dirty="0" smtClean="0"/>
              <a:t> is a segment of code that defines an action belonging to a class.</a:t>
            </a:r>
          </a:p>
          <a:p>
            <a:r>
              <a:rPr lang="en-US" sz="2800" smtClean="0"/>
              <a:t>In Python, </a:t>
            </a:r>
            <a:r>
              <a:rPr lang="en-US" sz="2800" dirty="0" smtClean="0"/>
              <a:t>methods are essentially functions, but they are defined slightly differently; a method must always have an argument called </a:t>
            </a:r>
            <a:r>
              <a:rPr lang="en-US" sz="2800" i="1" dirty="0" smtClean="0"/>
              <a:t>self</a:t>
            </a:r>
            <a:r>
              <a:rPr lang="en-US" sz="2800" dirty="0" smtClean="0"/>
              <a:t> within the parentheses.</a:t>
            </a:r>
          </a:p>
          <a:p>
            <a:r>
              <a:rPr lang="en-US" sz="2800" dirty="0" smtClean="0"/>
              <a:t>When Python calls a method, it passes the current object to that method as the first parameter.</a:t>
            </a:r>
          </a:p>
          <a:p>
            <a:r>
              <a:rPr lang="en-US" sz="2800" dirty="0" smtClean="0"/>
              <a:t>Figure E-48, on the next slide, illustrates how this works.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Methods</a:t>
            </a:r>
            <a:endParaRPr lang="en-US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685800"/>
            <a:ext cx="5638800" cy="528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In object-oriented jargon, </a:t>
            </a:r>
            <a:r>
              <a:rPr lang="en-US" sz="2400" b="1" dirty="0" smtClean="0"/>
              <a:t>inheritance</a:t>
            </a:r>
            <a:r>
              <a:rPr lang="en-US" sz="2400" dirty="0" smtClean="0"/>
              <a:t> refers to passing certain characteristics from one class to other classes.</a:t>
            </a:r>
          </a:p>
          <a:p>
            <a:r>
              <a:rPr lang="en-US" sz="2400" dirty="0" smtClean="0"/>
              <a:t>A </a:t>
            </a:r>
            <a:r>
              <a:rPr lang="en-US" sz="2400" b="1" dirty="0" smtClean="0"/>
              <a:t>superclass</a:t>
            </a:r>
            <a:r>
              <a:rPr lang="en-US" sz="2400" dirty="0" smtClean="0"/>
              <a:t> is the class from where attributes and methods can be in inherited.</a:t>
            </a:r>
          </a:p>
          <a:p>
            <a:r>
              <a:rPr lang="en-US" sz="2400" dirty="0" smtClean="0"/>
              <a:t>A </a:t>
            </a:r>
            <a:r>
              <a:rPr lang="en-US" sz="2400" b="1" dirty="0" smtClean="0"/>
              <a:t>subclass</a:t>
            </a:r>
            <a:r>
              <a:rPr lang="en-US" sz="2400" dirty="0" smtClean="0"/>
              <a:t> inherits attributes and methods from a superclass.</a:t>
            </a:r>
          </a:p>
          <a:p>
            <a:r>
              <a:rPr lang="en-US" sz="2400" b="1" dirty="0" smtClean="0"/>
              <a:t>Polymorphism</a:t>
            </a:r>
            <a:r>
              <a:rPr lang="en-US" sz="2400" dirty="0" smtClean="0"/>
              <a:t>, sometimes called overloading, is the ability to redefine a method in a subclass. It enables programmers to create a single, more generic name for a method that behaves in unique ways for different classes.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Unit </a:t>
            </a:r>
            <a:r>
              <a:rPr lang="en-US" dirty="0" smtClean="0"/>
              <a:t>E </a:t>
            </a:r>
            <a:r>
              <a:rPr lang="en-US" dirty="0" smtClean="0"/>
              <a:t>Complete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71800" y="3962400"/>
            <a:ext cx="3505200" cy="461665"/>
          </a:xfrm>
          <a:prstGeom prst="rect">
            <a:avLst/>
          </a:prstGeom>
          <a:solidFill>
            <a:srgbClr val="E8510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Arial Rounded MT Bold" pitchFamily="34" charset="0"/>
              </a:rPr>
              <a:t>ENHANCED EDITION</a:t>
            </a:r>
            <a:endParaRPr lang="en-US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P2016">
  <a:themeElements>
    <a:clrScheme name="np10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3399"/>
      </a:hlink>
      <a:folHlink>
        <a:srgbClr val="003399"/>
      </a:folHlink>
    </a:clrScheme>
    <a:fontScheme name="np1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p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3399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NP2016</Template>
  <TotalTime>1810</TotalTime>
  <Words>2452</Words>
  <Application>Microsoft Office PowerPoint</Application>
  <PresentationFormat>On-screen Show (4:3)</PresentationFormat>
  <Paragraphs>200</Paragraphs>
  <Slides>55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NP2016</vt:lpstr>
      <vt:lpstr>Unit E Step-by-Step:  Programming with Python</vt:lpstr>
      <vt:lpstr>Unit Contents</vt:lpstr>
      <vt:lpstr>Section A: “Hello World!–Python Style</vt:lpstr>
      <vt:lpstr>Programming Basics</vt:lpstr>
      <vt:lpstr>Introduction to Python</vt:lpstr>
      <vt:lpstr>Introduction to Python</vt:lpstr>
      <vt:lpstr>Introduction to Python</vt:lpstr>
      <vt:lpstr>Let’s Start Coding</vt:lpstr>
      <vt:lpstr>Let’s Start Coding</vt:lpstr>
      <vt:lpstr>Let’s Start Coding</vt:lpstr>
      <vt:lpstr>Let’s Start Coding</vt:lpstr>
      <vt:lpstr>Working with Strings</vt:lpstr>
      <vt:lpstr>Working with Strings</vt:lpstr>
      <vt:lpstr>Working with Strings</vt:lpstr>
      <vt:lpstr>Using Python Keywords</vt:lpstr>
      <vt:lpstr>Debugging</vt:lpstr>
      <vt:lpstr>Debugging</vt:lpstr>
      <vt:lpstr>Debugging</vt:lpstr>
      <vt:lpstr>Section B: The Wacky Word Game</vt:lpstr>
      <vt:lpstr>Using Variables</vt:lpstr>
      <vt:lpstr>Using Variables</vt:lpstr>
      <vt:lpstr>Using Variables</vt:lpstr>
      <vt:lpstr>Using Variables</vt:lpstr>
      <vt:lpstr>Using Variables</vt:lpstr>
      <vt:lpstr>Objects and Classes</vt:lpstr>
      <vt:lpstr>Objects and Classes</vt:lpstr>
      <vt:lpstr>Objects and Classes</vt:lpstr>
      <vt:lpstr>Input</vt:lpstr>
      <vt:lpstr>Input</vt:lpstr>
      <vt:lpstr>Wacky Word Game</vt:lpstr>
      <vt:lpstr>Sharing Your Programs</vt:lpstr>
      <vt:lpstr>Section C: Build Your Own Calculator</vt:lpstr>
      <vt:lpstr>Calculations</vt:lpstr>
      <vt:lpstr>Calculations</vt:lpstr>
      <vt:lpstr>Calculations</vt:lpstr>
      <vt:lpstr>Calculations</vt:lpstr>
      <vt:lpstr>Selection Structures</vt:lpstr>
      <vt:lpstr>Selection Structures</vt:lpstr>
      <vt:lpstr>Selection Structures</vt:lpstr>
      <vt:lpstr>Comparison and Logical Operators</vt:lpstr>
      <vt:lpstr>Comparison and Logical Operators</vt:lpstr>
      <vt:lpstr>Comparison and Logical Operators</vt:lpstr>
      <vt:lpstr>Comparing Strings</vt:lpstr>
      <vt:lpstr>Section D: Ask The Fortune Teller</vt:lpstr>
      <vt:lpstr>Repetition Control Structures</vt:lpstr>
      <vt:lpstr>Lists</vt:lpstr>
      <vt:lpstr>Lists</vt:lpstr>
      <vt:lpstr>Section E: Dogs and Cats</vt:lpstr>
      <vt:lpstr>Functions</vt:lpstr>
      <vt:lpstr>Functions</vt:lpstr>
      <vt:lpstr>Functions</vt:lpstr>
      <vt:lpstr>Methods</vt:lpstr>
      <vt:lpstr>Methods</vt:lpstr>
      <vt:lpstr>Methods</vt:lpstr>
      <vt:lpstr>Unit E Complete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Kate Russillo</dc:creator>
  <cp:lastModifiedBy>Kate Russillo</cp:lastModifiedBy>
  <cp:revision>71</cp:revision>
  <dcterms:created xsi:type="dcterms:W3CDTF">2016-01-11T18:02:57Z</dcterms:created>
  <dcterms:modified xsi:type="dcterms:W3CDTF">2016-01-13T20:08:41Z</dcterms:modified>
</cp:coreProperties>
</file>